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jpg>
</file>

<file path=ppt/media/image32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0ca1b582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e0ca1b582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0ca1b582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0ca1b582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0ca1b5829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0ca1b5829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0ca1b5829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e0ca1b5829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image" Target="../media/image1.png"/><Relationship Id="rId11" Type="http://schemas.openxmlformats.org/officeDocument/2006/relationships/image" Target="../media/image6.jpg"/><Relationship Id="rId10" Type="http://schemas.openxmlformats.org/officeDocument/2006/relationships/image" Target="../media/image14.jpg"/><Relationship Id="rId12" Type="http://schemas.openxmlformats.org/officeDocument/2006/relationships/image" Target="../media/image15.jpg"/><Relationship Id="rId9" Type="http://schemas.openxmlformats.org/officeDocument/2006/relationships/image" Target="../media/image9.jpg"/><Relationship Id="rId5" Type="http://schemas.openxmlformats.org/officeDocument/2006/relationships/image" Target="../media/image3.jpg"/><Relationship Id="rId6" Type="http://schemas.openxmlformats.org/officeDocument/2006/relationships/image" Target="../media/image12.jpg"/><Relationship Id="rId7" Type="http://schemas.openxmlformats.org/officeDocument/2006/relationships/image" Target="../media/image8.jpg"/><Relationship Id="rId8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8.png"/><Relationship Id="rId7" Type="http://schemas.openxmlformats.org/officeDocument/2006/relationships/image" Target="../media/image10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jpg"/><Relationship Id="rId4" Type="http://schemas.openxmlformats.org/officeDocument/2006/relationships/image" Target="../media/image24.jpg"/><Relationship Id="rId11" Type="http://schemas.openxmlformats.org/officeDocument/2006/relationships/image" Target="../media/image21.png"/><Relationship Id="rId10" Type="http://schemas.openxmlformats.org/officeDocument/2006/relationships/image" Target="../media/image27.png"/><Relationship Id="rId12" Type="http://schemas.openxmlformats.org/officeDocument/2006/relationships/image" Target="../media/image23.png"/><Relationship Id="rId9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25.png"/><Relationship Id="rId7" Type="http://schemas.openxmlformats.org/officeDocument/2006/relationships/image" Target="../media/image32.png"/><Relationship Id="rId8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0" y="4493249"/>
            <a:ext cx="975350" cy="6502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24575" y="3059050"/>
            <a:ext cx="85131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2 - Happy Digital X Program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 June 2021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278650" y="2125450"/>
            <a:ext cx="85131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Empowering Kelompok Usaha Bersama (KUBE) by Digitalization</a:t>
            </a:r>
            <a:endParaRPr b="1" sz="1600"/>
          </a:p>
        </p:txBody>
      </p:sp>
      <p:sp>
        <p:nvSpPr>
          <p:cNvPr id="70" name="Google Shape;70;p13"/>
          <p:cNvSpPr txBox="1"/>
          <p:nvPr>
            <p:ph type="ctrTitle"/>
          </p:nvPr>
        </p:nvSpPr>
        <p:spPr>
          <a:xfrm>
            <a:off x="278657" y="1232275"/>
            <a:ext cx="85131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DIGIKUBE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>
            <a:off x="6536325" y="3184950"/>
            <a:ext cx="2556600" cy="186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76200" y="1825150"/>
            <a:ext cx="2877900" cy="1724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3774200" y="1124125"/>
            <a:ext cx="4845600" cy="1724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2937650" y="3184950"/>
            <a:ext cx="3410700" cy="1866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0" y="0"/>
            <a:ext cx="9161100" cy="84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320250" y="76200"/>
            <a:ext cx="85206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Our Team</a:t>
            </a:r>
            <a:endParaRPr i="1" sz="1600"/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6788" y="1240788"/>
            <a:ext cx="1012200" cy="1012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idx="4294967295" type="title"/>
          </p:nvPr>
        </p:nvSpPr>
        <p:spPr>
          <a:xfrm>
            <a:off x="4745525" y="4458613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Gilang Permana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83" name="Google Shape;83;p14"/>
          <p:cNvSpPr txBox="1"/>
          <p:nvPr>
            <p:ph idx="4294967295" type="body"/>
          </p:nvPr>
        </p:nvSpPr>
        <p:spPr>
          <a:xfrm>
            <a:off x="2828100" y="4627100"/>
            <a:ext cx="36945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Stakeholder Engagement &amp; Community Relation Team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4">
            <a:alphaModFix/>
          </a:blip>
          <a:srcRect b="13864" l="7308" r="7308" t="8633"/>
          <a:stretch/>
        </p:blipFill>
        <p:spPr>
          <a:xfrm>
            <a:off x="338863" y="1910988"/>
            <a:ext cx="1012200" cy="101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 rotWithShape="1">
          <a:blip r:embed="rId5">
            <a:alphaModFix/>
          </a:blip>
          <a:srcRect b="7191" l="0" r="0" t="7191"/>
          <a:stretch/>
        </p:blipFill>
        <p:spPr>
          <a:xfrm>
            <a:off x="5690900" y="1240788"/>
            <a:ext cx="1012200" cy="101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 rotWithShape="1">
          <a:blip r:embed="rId6">
            <a:alphaModFix/>
          </a:blip>
          <a:srcRect b="6521" l="0" r="0" t="6521"/>
          <a:stretch/>
        </p:blipFill>
        <p:spPr>
          <a:xfrm>
            <a:off x="3309925" y="3397526"/>
            <a:ext cx="1012200" cy="101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 rotWithShape="1">
          <a:blip r:embed="rId7">
            <a:alphaModFix/>
          </a:blip>
          <a:srcRect b="0" l="864" r="864" t="0"/>
          <a:stretch/>
        </p:blipFill>
        <p:spPr>
          <a:xfrm>
            <a:off x="4923125" y="3397526"/>
            <a:ext cx="1012200" cy="101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8">
            <a:alphaModFix/>
          </a:blip>
          <a:srcRect b="21848" l="0" r="0" t="3150"/>
          <a:stretch/>
        </p:blipFill>
        <p:spPr>
          <a:xfrm>
            <a:off x="1666175" y="1910988"/>
            <a:ext cx="1012200" cy="1012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 rotWithShape="1">
          <a:blip r:embed="rId9">
            <a:alphaModFix/>
          </a:blip>
          <a:srcRect b="69" l="0" r="0" t="79"/>
          <a:stretch/>
        </p:blipFill>
        <p:spPr>
          <a:xfrm>
            <a:off x="190875" y="236550"/>
            <a:ext cx="1452000" cy="1452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>
            <p:ph idx="4294967295" type="title"/>
          </p:nvPr>
        </p:nvSpPr>
        <p:spPr>
          <a:xfrm>
            <a:off x="1541363" y="74126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Fenton Salim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91" name="Google Shape;91;p14"/>
          <p:cNvSpPr txBox="1"/>
          <p:nvPr>
            <p:ph idx="4294967295" type="body"/>
          </p:nvPr>
        </p:nvSpPr>
        <p:spPr>
          <a:xfrm>
            <a:off x="1541375" y="1164600"/>
            <a:ext cx="2022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Team Leader</a:t>
            </a:r>
            <a:endParaRPr b="1" sz="1200">
              <a:solidFill>
                <a:schemeClr val="dk2"/>
              </a:solidFill>
            </a:endParaRPr>
          </a:p>
        </p:txBody>
      </p:sp>
      <p:sp>
        <p:nvSpPr>
          <p:cNvPr id="92" name="Google Shape;92;p14"/>
          <p:cNvSpPr txBox="1"/>
          <p:nvPr>
            <p:ph idx="4294967295" type="title"/>
          </p:nvPr>
        </p:nvSpPr>
        <p:spPr>
          <a:xfrm>
            <a:off x="3170600" y="4458613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Yanuarti KD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93" name="Google Shape;93;p14"/>
          <p:cNvSpPr txBox="1"/>
          <p:nvPr>
            <p:ph idx="4294967295" type="title"/>
          </p:nvPr>
        </p:nvSpPr>
        <p:spPr>
          <a:xfrm>
            <a:off x="1488588" y="2923200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M. Indrahanif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94" name="Google Shape;94;p14"/>
          <p:cNvSpPr txBox="1"/>
          <p:nvPr>
            <p:ph idx="4294967295" type="title"/>
          </p:nvPr>
        </p:nvSpPr>
        <p:spPr>
          <a:xfrm>
            <a:off x="5535663" y="2339475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George K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95" name="Google Shape;95;p14"/>
          <p:cNvSpPr txBox="1"/>
          <p:nvPr>
            <p:ph idx="4294967295" type="title"/>
          </p:nvPr>
        </p:nvSpPr>
        <p:spPr>
          <a:xfrm>
            <a:off x="156963" y="2923200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Febi Ari W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10">
            <a:alphaModFix/>
          </a:blip>
          <a:srcRect b="10122" l="0" r="0" t="10114"/>
          <a:stretch/>
        </p:blipFill>
        <p:spPr>
          <a:xfrm>
            <a:off x="7288038" y="1240788"/>
            <a:ext cx="1012200" cy="1012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>
            <p:ph idx="4294967295" type="title"/>
          </p:nvPr>
        </p:nvSpPr>
        <p:spPr>
          <a:xfrm>
            <a:off x="7142125" y="2339463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Allicia Deana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98" name="Google Shape;98;p14"/>
          <p:cNvSpPr txBox="1"/>
          <p:nvPr>
            <p:ph idx="4294967295" type="body"/>
          </p:nvPr>
        </p:nvSpPr>
        <p:spPr>
          <a:xfrm>
            <a:off x="4974125" y="2537575"/>
            <a:ext cx="2670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Entrepreneurship</a:t>
            </a:r>
            <a:r>
              <a:rPr lang="en" sz="1000">
                <a:solidFill>
                  <a:schemeClr val="dk2"/>
                </a:solidFill>
              </a:rPr>
              <a:t> &amp; Marketing Expert </a:t>
            </a:r>
            <a:r>
              <a:rPr lang="en" sz="1000">
                <a:solidFill>
                  <a:schemeClr val="dk2"/>
                </a:solidFill>
              </a:rPr>
              <a:t>Team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99" name="Google Shape;99;p14"/>
          <p:cNvSpPr txBox="1"/>
          <p:nvPr>
            <p:ph idx="4294967295" type="title"/>
          </p:nvPr>
        </p:nvSpPr>
        <p:spPr>
          <a:xfrm>
            <a:off x="3929200" y="2339463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Inaya Sari M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00" name="Google Shape;100;p14"/>
          <p:cNvSpPr txBox="1"/>
          <p:nvPr>
            <p:ph idx="4294967295" type="body"/>
          </p:nvPr>
        </p:nvSpPr>
        <p:spPr>
          <a:xfrm>
            <a:off x="76200" y="3184950"/>
            <a:ext cx="28779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IT &amp; Knowledge Repository Builder Team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7220425" y="3168600"/>
            <a:ext cx="153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Featuring 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4"/>
          <p:cNvPicPr preferRelativeResize="0"/>
          <p:nvPr/>
        </p:nvPicPr>
        <p:blipFill rotWithShape="1">
          <a:blip r:embed="rId11">
            <a:alphaModFix/>
          </a:blip>
          <a:srcRect b="5483" l="18399" r="18393" t="21298"/>
          <a:stretch/>
        </p:blipFill>
        <p:spPr>
          <a:xfrm>
            <a:off x="6794900" y="3496325"/>
            <a:ext cx="849600" cy="849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idx="4294967295" type="title"/>
          </p:nvPr>
        </p:nvSpPr>
        <p:spPr>
          <a:xfrm>
            <a:off x="6536325" y="4331988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H Bubun A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104" name="Google Shape;104;p14"/>
          <p:cNvSpPr txBox="1"/>
          <p:nvPr>
            <p:ph idx="4294967295" type="title"/>
          </p:nvPr>
        </p:nvSpPr>
        <p:spPr>
          <a:xfrm>
            <a:off x="7853050" y="4331988"/>
            <a:ext cx="1367400" cy="3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Arief Syamsudin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105" name="Google Shape;105;p14"/>
          <p:cNvSpPr txBox="1"/>
          <p:nvPr>
            <p:ph idx="4294967295" type="body"/>
          </p:nvPr>
        </p:nvSpPr>
        <p:spPr>
          <a:xfrm>
            <a:off x="6703100" y="4823325"/>
            <a:ext cx="2325300" cy="2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dk2"/>
                </a:solidFill>
              </a:rPr>
              <a:t>Sumedang Government Representative</a:t>
            </a:r>
            <a:r>
              <a:rPr b="1" lang="en" sz="800">
                <a:solidFill>
                  <a:schemeClr val="dk2"/>
                </a:solidFill>
              </a:rPr>
              <a:t> Team</a:t>
            </a:r>
            <a:endParaRPr b="1" sz="800">
              <a:solidFill>
                <a:schemeClr val="dk2"/>
              </a:solidFill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12">
            <a:alphaModFix/>
          </a:blip>
          <a:srcRect b="0" l="5624" r="0" t="4507"/>
          <a:stretch/>
        </p:blipFill>
        <p:spPr>
          <a:xfrm>
            <a:off x="8166150" y="3478826"/>
            <a:ext cx="674701" cy="84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 txBox="1"/>
          <p:nvPr>
            <p:ph idx="4294967295" type="body"/>
          </p:nvPr>
        </p:nvSpPr>
        <p:spPr>
          <a:xfrm>
            <a:off x="7525600" y="4510401"/>
            <a:ext cx="2022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IT Developer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108" name="Google Shape;108;p14"/>
          <p:cNvSpPr txBox="1"/>
          <p:nvPr>
            <p:ph idx="4294967295" type="body"/>
          </p:nvPr>
        </p:nvSpPr>
        <p:spPr>
          <a:xfrm>
            <a:off x="6444675" y="4470475"/>
            <a:ext cx="1571400" cy="2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Social Empowerment Head Division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 sz="2400"/>
              <a:t>Our Progress</a:t>
            </a:r>
            <a:endParaRPr i="1" sz="2200"/>
          </a:p>
        </p:txBody>
      </p:sp>
      <p:grpSp>
        <p:nvGrpSpPr>
          <p:cNvPr id="114" name="Google Shape;114;p15"/>
          <p:cNvGrpSpPr/>
          <p:nvPr/>
        </p:nvGrpSpPr>
        <p:grpSpPr>
          <a:xfrm>
            <a:off x="463698" y="749800"/>
            <a:ext cx="2108846" cy="2116479"/>
            <a:chOff x="466173" y="1470975"/>
            <a:chExt cx="2108846" cy="2116479"/>
          </a:xfrm>
        </p:grpSpPr>
        <p:sp>
          <p:nvSpPr>
            <p:cNvPr id="115" name="Google Shape;115;p15"/>
            <p:cNvSpPr/>
            <p:nvPr/>
          </p:nvSpPr>
          <p:spPr>
            <a:xfrm>
              <a:off x="902781" y="3080265"/>
              <a:ext cx="1534500" cy="13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 txBox="1"/>
            <p:nvPr/>
          </p:nvSpPr>
          <p:spPr>
            <a:xfrm>
              <a:off x="466173" y="3216054"/>
              <a:ext cx="871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29 May 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17" name="Google Shape;117;p15"/>
            <p:cNvGrpSpPr/>
            <p:nvPr/>
          </p:nvGrpSpPr>
          <p:grpSpPr>
            <a:xfrm>
              <a:off x="851208" y="2419855"/>
              <a:ext cx="92400" cy="792900"/>
              <a:chOff x="845575" y="2182700"/>
              <a:chExt cx="92400" cy="792900"/>
            </a:xfrm>
          </p:grpSpPr>
          <p:cxnSp>
            <p:nvCxnSpPr>
              <p:cNvPr id="118" name="Google Shape;118;p15"/>
              <p:cNvCxnSpPr>
                <a:stCxn id="119" idx="4"/>
              </p:cNvCxnSpPr>
              <p:nvPr/>
            </p:nvCxnSpPr>
            <p:spPr>
              <a:xfrm>
                <a:off x="891775" y="2275100"/>
                <a:ext cx="0" cy="700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19" name="Google Shape;119;p15"/>
              <p:cNvSpPr/>
              <p:nvPr/>
            </p:nvSpPr>
            <p:spPr>
              <a:xfrm>
                <a:off x="845575" y="2182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" name="Google Shape;120;p15"/>
            <p:cNvSpPr txBox="1"/>
            <p:nvPr/>
          </p:nvSpPr>
          <p:spPr>
            <a:xfrm>
              <a:off x="793320" y="1470975"/>
              <a:ext cx="17817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1st Meeting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Introduction and Roles Assignment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15"/>
          <p:cNvGrpSpPr/>
          <p:nvPr/>
        </p:nvGrpSpPr>
        <p:grpSpPr>
          <a:xfrm>
            <a:off x="2069230" y="1829812"/>
            <a:ext cx="2033947" cy="2495124"/>
            <a:chOff x="2071705" y="2550987"/>
            <a:chExt cx="2033947" cy="2495124"/>
          </a:xfrm>
        </p:grpSpPr>
        <p:sp>
          <p:nvSpPr>
            <p:cNvPr id="122" name="Google Shape;122;p15"/>
            <p:cNvSpPr/>
            <p:nvPr/>
          </p:nvSpPr>
          <p:spPr>
            <a:xfrm>
              <a:off x="2437281" y="3080265"/>
              <a:ext cx="1534500" cy="133500"/>
            </a:xfrm>
            <a:prstGeom prst="rect">
              <a:avLst/>
            </a:prstGeom>
            <a:solidFill>
              <a:srgbClr val="0737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5"/>
            <p:cNvSpPr txBox="1"/>
            <p:nvPr/>
          </p:nvSpPr>
          <p:spPr>
            <a:xfrm>
              <a:off x="2323952" y="4102311"/>
              <a:ext cx="17817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2nd Meeting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Brief explanation about KUBE in Sumedang by one of the team members Ibu Yanuarti which is one of the regional government officer in Sumedang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5"/>
            <p:cNvSpPr txBox="1"/>
            <p:nvPr/>
          </p:nvSpPr>
          <p:spPr>
            <a:xfrm>
              <a:off x="2071705" y="2550987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31 May 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5" name="Google Shape;125;p15"/>
            <p:cNvGrpSpPr/>
            <p:nvPr/>
          </p:nvGrpSpPr>
          <p:grpSpPr>
            <a:xfrm rot="10800000">
              <a:off x="2395183" y="3080183"/>
              <a:ext cx="92400" cy="1021500"/>
              <a:chOff x="2070100" y="1954100"/>
              <a:chExt cx="92400" cy="1021500"/>
            </a:xfrm>
          </p:grpSpPr>
          <p:cxnSp>
            <p:nvCxnSpPr>
              <p:cNvPr id="126" name="Google Shape;126;p15"/>
              <p:cNvCxnSpPr>
                <a:stCxn id="127" idx="4"/>
              </p:cNvCxnSpPr>
              <p:nvPr/>
            </p:nvCxnSpPr>
            <p:spPr>
              <a:xfrm>
                <a:off x="2116300" y="2046500"/>
                <a:ext cx="0" cy="92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27" name="Google Shape;127;p15"/>
              <p:cNvSpPr/>
              <p:nvPr/>
            </p:nvSpPr>
            <p:spPr>
              <a:xfrm>
                <a:off x="2070100" y="19541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" name="Google Shape;128;p15"/>
          <p:cNvGrpSpPr/>
          <p:nvPr/>
        </p:nvGrpSpPr>
        <p:grpSpPr>
          <a:xfrm>
            <a:off x="3634200" y="749800"/>
            <a:ext cx="1869603" cy="2116468"/>
            <a:chOff x="3636675" y="1470975"/>
            <a:chExt cx="1869603" cy="2116468"/>
          </a:xfrm>
        </p:grpSpPr>
        <p:sp>
          <p:nvSpPr>
            <p:cNvPr id="129" name="Google Shape;129;p15"/>
            <p:cNvSpPr/>
            <p:nvPr/>
          </p:nvSpPr>
          <p:spPr>
            <a:xfrm>
              <a:off x="3971778" y="3080265"/>
              <a:ext cx="1534500" cy="13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" name="Google Shape;130;p15"/>
            <p:cNvGrpSpPr/>
            <p:nvPr/>
          </p:nvGrpSpPr>
          <p:grpSpPr>
            <a:xfrm>
              <a:off x="3924544" y="2648455"/>
              <a:ext cx="92400" cy="564300"/>
              <a:chOff x="845575" y="2411300"/>
              <a:chExt cx="92400" cy="564300"/>
            </a:xfrm>
          </p:grpSpPr>
          <p:cxnSp>
            <p:nvCxnSpPr>
              <p:cNvPr id="131" name="Google Shape;131;p15"/>
              <p:cNvCxnSpPr>
                <a:stCxn id="132" idx="4"/>
              </p:cNvCxnSpPr>
              <p:nvPr/>
            </p:nvCxnSpPr>
            <p:spPr>
              <a:xfrm>
                <a:off x="891775" y="2503700"/>
                <a:ext cx="0" cy="471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2" name="Google Shape;132;p15"/>
              <p:cNvSpPr/>
              <p:nvPr/>
            </p:nvSpPr>
            <p:spPr>
              <a:xfrm>
                <a:off x="845575" y="24113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" name="Google Shape;133;p15"/>
            <p:cNvSpPr txBox="1"/>
            <p:nvPr/>
          </p:nvSpPr>
          <p:spPr>
            <a:xfrm>
              <a:off x="3642907" y="3216043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4 June 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5"/>
            <p:cNvSpPr txBox="1"/>
            <p:nvPr/>
          </p:nvSpPr>
          <p:spPr>
            <a:xfrm>
              <a:off x="3636675" y="1470975"/>
              <a:ext cx="18633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3rd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 Meeting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Meet with H Bubun as an expert in KUBE in Sumedang, detailing about every KUBE and their potential to develop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5" name="Google Shape;135;p15"/>
          <p:cNvGrpSpPr/>
          <p:nvPr/>
        </p:nvGrpSpPr>
        <p:grpSpPr>
          <a:xfrm>
            <a:off x="5128814" y="1829812"/>
            <a:ext cx="2379661" cy="2495113"/>
            <a:chOff x="5131289" y="2550987"/>
            <a:chExt cx="2379661" cy="2495113"/>
          </a:xfrm>
        </p:grpSpPr>
        <p:sp>
          <p:nvSpPr>
            <p:cNvPr id="136" name="Google Shape;136;p15"/>
            <p:cNvSpPr/>
            <p:nvPr/>
          </p:nvSpPr>
          <p:spPr>
            <a:xfrm>
              <a:off x="5506276" y="3080265"/>
              <a:ext cx="1534500" cy="133500"/>
            </a:xfrm>
            <a:prstGeom prst="rect">
              <a:avLst/>
            </a:prstGeom>
            <a:solidFill>
              <a:srgbClr val="0737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" name="Google Shape;137;p15"/>
            <p:cNvGrpSpPr/>
            <p:nvPr/>
          </p:nvGrpSpPr>
          <p:grpSpPr>
            <a:xfrm rot="10800000">
              <a:off x="5455515" y="3080183"/>
              <a:ext cx="92400" cy="1021500"/>
              <a:chOff x="2070100" y="1954100"/>
              <a:chExt cx="92400" cy="1021500"/>
            </a:xfrm>
          </p:grpSpPr>
          <p:cxnSp>
            <p:nvCxnSpPr>
              <p:cNvPr id="138" name="Google Shape;138;p15"/>
              <p:cNvCxnSpPr>
                <a:stCxn id="139" idx="4"/>
              </p:cNvCxnSpPr>
              <p:nvPr/>
            </p:nvCxnSpPr>
            <p:spPr>
              <a:xfrm>
                <a:off x="2116300" y="2046500"/>
                <a:ext cx="0" cy="92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39" name="Google Shape;139;p15"/>
              <p:cNvSpPr/>
              <p:nvPr/>
            </p:nvSpPr>
            <p:spPr>
              <a:xfrm>
                <a:off x="2070100" y="19541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" name="Google Shape;140;p15"/>
            <p:cNvSpPr txBox="1"/>
            <p:nvPr/>
          </p:nvSpPr>
          <p:spPr>
            <a:xfrm>
              <a:off x="5131289" y="2550987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11 June 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" name="Google Shape;141;p15"/>
            <p:cNvSpPr txBox="1"/>
            <p:nvPr/>
          </p:nvSpPr>
          <p:spPr>
            <a:xfrm>
              <a:off x="5370450" y="4102300"/>
              <a:ext cx="21405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4th Meeting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Meet with H Bubun and Arief S detailing about KUBE’s problems &amp; existing apps. We heard that from H Bubun the main problem of KUBE in Sumedang is they don’t have sufficient skill in marketing and the entrepreneurial spirit of its members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15"/>
          <p:cNvGrpSpPr/>
          <p:nvPr/>
        </p:nvGrpSpPr>
        <p:grpSpPr>
          <a:xfrm>
            <a:off x="6668546" y="749800"/>
            <a:ext cx="2475461" cy="2116468"/>
            <a:chOff x="6671021" y="1470975"/>
            <a:chExt cx="2475461" cy="2116468"/>
          </a:xfrm>
        </p:grpSpPr>
        <p:sp>
          <p:nvSpPr>
            <p:cNvPr id="143" name="Google Shape;143;p15"/>
            <p:cNvSpPr/>
            <p:nvPr/>
          </p:nvSpPr>
          <p:spPr>
            <a:xfrm>
              <a:off x="7040783" y="3080265"/>
              <a:ext cx="2105700" cy="13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" name="Google Shape;144;p15"/>
            <p:cNvGrpSpPr/>
            <p:nvPr/>
          </p:nvGrpSpPr>
          <p:grpSpPr>
            <a:xfrm>
              <a:off x="6994658" y="2419855"/>
              <a:ext cx="92400" cy="792900"/>
              <a:chOff x="845575" y="2182700"/>
              <a:chExt cx="92400" cy="792900"/>
            </a:xfrm>
          </p:grpSpPr>
          <p:cxnSp>
            <p:nvCxnSpPr>
              <p:cNvPr id="145" name="Google Shape;145;p15"/>
              <p:cNvCxnSpPr>
                <a:stCxn id="146" idx="4"/>
              </p:cNvCxnSpPr>
              <p:nvPr/>
            </p:nvCxnSpPr>
            <p:spPr>
              <a:xfrm>
                <a:off x="891775" y="2275100"/>
                <a:ext cx="0" cy="700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46" name="Google Shape;146;p15"/>
              <p:cNvSpPr/>
              <p:nvPr/>
            </p:nvSpPr>
            <p:spPr>
              <a:xfrm>
                <a:off x="845575" y="2182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7" name="Google Shape;147;p15"/>
            <p:cNvSpPr txBox="1"/>
            <p:nvPr/>
          </p:nvSpPr>
          <p:spPr>
            <a:xfrm>
              <a:off x="6671021" y="3216043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17 June 2021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5"/>
            <p:cNvSpPr txBox="1"/>
            <p:nvPr/>
          </p:nvSpPr>
          <p:spPr>
            <a:xfrm>
              <a:off x="6939724" y="1470975"/>
              <a:ext cx="17817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5th Meeting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latin typeface="Roboto"/>
                  <a:ea typeface="Roboto"/>
                  <a:cs typeface="Roboto"/>
                  <a:sym typeface="Roboto"/>
                </a:rPr>
                <a:t>Detailing about our challenges</a:t>
              </a:r>
              <a:endParaRPr b="1" sz="10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Project Background</a:t>
            </a:r>
            <a:endParaRPr sz="24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38" y="665900"/>
            <a:ext cx="7979419" cy="44776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/>
        </p:nvSpPr>
        <p:spPr>
          <a:xfrm>
            <a:off x="3462750" y="850050"/>
            <a:ext cx="2218500" cy="5694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KUBEMART</a:t>
            </a:r>
            <a:endParaRPr sz="2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Sumedang</a:t>
            </a:r>
            <a:endParaRPr sz="2400"/>
          </a:p>
        </p:txBody>
      </p:sp>
      <p:sp>
        <p:nvSpPr>
          <p:cNvPr id="161" name="Google Shape;161;p17"/>
          <p:cNvSpPr txBox="1"/>
          <p:nvPr/>
        </p:nvSpPr>
        <p:spPr>
          <a:xfrm>
            <a:off x="5225150" y="2156100"/>
            <a:ext cx="3699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Geographical Challenges 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Distances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Road Condition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Limited Infrastructure (WiFi, Network)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6375"/>
            <a:ext cx="4955475" cy="378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Number of KUBEs &amp; Variety of Products</a:t>
            </a:r>
            <a:endParaRPr sz="2400"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9748" y="995412"/>
            <a:ext cx="1788025" cy="13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4225" y="995412"/>
            <a:ext cx="1788024" cy="134029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 txBox="1"/>
          <p:nvPr/>
        </p:nvSpPr>
        <p:spPr>
          <a:xfrm>
            <a:off x="5672725" y="657425"/>
            <a:ext cx="253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Roboto"/>
                <a:ea typeface="Roboto"/>
                <a:cs typeface="Roboto"/>
                <a:sym typeface="Roboto"/>
              </a:rPr>
              <a:t>Variety of KUBE’s Products</a:t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972500" y="657413"/>
            <a:ext cx="253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Roboto"/>
                <a:ea typeface="Roboto"/>
                <a:cs typeface="Roboto"/>
                <a:sym typeface="Roboto"/>
              </a:rPr>
              <a:t>Infographics</a:t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9750" y="2499275"/>
            <a:ext cx="1788025" cy="1340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4225" y="2499275"/>
            <a:ext cx="1788025" cy="1340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59750" y="3957692"/>
            <a:ext cx="1788026" cy="912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94225" y="3957692"/>
            <a:ext cx="1803846" cy="91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 title="Points scored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6275" y="1473363"/>
            <a:ext cx="3552726" cy="21967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/>
        </p:nvSpPr>
        <p:spPr>
          <a:xfrm>
            <a:off x="972500" y="1095963"/>
            <a:ext cx="253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52 KUBEs that have apps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594892" y="3839575"/>
            <a:ext cx="3355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About 1 Billion Rupiah funding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Across 5 districts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●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Made in year 2020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3018750" y="794900"/>
            <a:ext cx="3220800" cy="4185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KUBE Apps</a:t>
            </a:r>
            <a:endParaRPr sz="2400"/>
          </a:p>
        </p:txBody>
      </p:sp>
      <p:sp>
        <p:nvSpPr>
          <p:cNvPr id="185" name="Google Shape;185;p19"/>
          <p:cNvSpPr txBox="1"/>
          <p:nvPr/>
        </p:nvSpPr>
        <p:spPr>
          <a:xfrm>
            <a:off x="4607500" y="4623875"/>
            <a:ext cx="1477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 u="sng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52 KUBEs with Apps</a:t>
            </a:r>
            <a:endParaRPr i="1" sz="1100" u="sng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4325"/>
            <a:ext cx="2696450" cy="443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1850" y="704325"/>
            <a:ext cx="2582150" cy="443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8925" y="978025"/>
            <a:ext cx="329975" cy="2235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9" name="Google Shape;18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9309" y="1466025"/>
            <a:ext cx="281515" cy="239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8324" y="1957975"/>
            <a:ext cx="329976" cy="239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99300" y="2415181"/>
            <a:ext cx="281525" cy="2669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292551" y="2841650"/>
            <a:ext cx="329975" cy="2353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3" name="Google Shape;193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646508" y="3274435"/>
            <a:ext cx="329975" cy="296977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268320" y="3700960"/>
            <a:ext cx="329975" cy="29584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5" name="Google Shape;195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662500" y="4232050"/>
            <a:ext cx="329975" cy="2763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6" name="Google Shape;196;p19"/>
          <p:cNvSpPr txBox="1"/>
          <p:nvPr/>
        </p:nvSpPr>
        <p:spPr>
          <a:xfrm>
            <a:off x="3695700" y="9067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Consultation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4903800" y="1389825"/>
            <a:ext cx="85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Profile</a:t>
            </a:r>
            <a:endParaRPr/>
          </a:p>
        </p:txBody>
      </p:sp>
      <p:sp>
        <p:nvSpPr>
          <p:cNvPr id="198" name="Google Shape;198;p19"/>
          <p:cNvSpPr txBox="1"/>
          <p:nvPr/>
        </p:nvSpPr>
        <p:spPr>
          <a:xfrm>
            <a:off x="3722125" y="1881775"/>
            <a:ext cx="114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Aid tracking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4916100" y="2332275"/>
            <a:ext cx="7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Report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3729475" y="2722425"/>
            <a:ext cx="118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Transaction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4551500" y="3252825"/>
            <a:ext cx="103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Kube Mart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19"/>
          <p:cNvSpPr txBox="1"/>
          <p:nvPr/>
        </p:nvSpPr>
        <p:spPr>
          <a:xfrm>
            <a:off x="4810125" y="4188400"/>
            <a:ext cx="85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Agenda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3726475" y="3700575"/>
            <a:ext cx="8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Article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"/>
          <p:cNvSpPr txBox="1"/>
          <p:nvPr/>
        </p:nvSpPr>
        <p:spPr>
          <a:xfrm>
            <a:off x="4087675" y="1690200"/>
            <a:ext cx="4944000" cy="10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KUBEs are tend to copy another KUBE business (80% KUBEs are goat and sheep farming)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Less enthusiasm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Limitation of 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he mentors of KUBE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20"/>
          <p:cNvPicPr preferRelativeResize="0"/>
          <p:nvPr/>
        </p:nvPicPr>
        <p:blipFill rotWithShape="1">
          <a:blip r:embed="rId3">
            <a:alphaModFix/>
          </a:blip>
          <a:srcRect b="0" l="7637" r="35788" t="0"/>
          <a:stretch/>
        </p:blipFill>
        <p:spPr>
          <a:xfrm>
            <a:off x="375050" y="661875"/>
            <a:ext cx="2778400" cy="44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Challenges</a:t>
            </a:r>
            <a:endParaRPr sz="2400"/>
          </a:p>
        </p:txBody>
      </p:sp>
      <p:sp>
        <p:nvSpPr>
          <p:cNvPr id="211" name="Google Shape;211;p20"/>
          <p:cNvSpPr txBox="1"/>
          <p:nvPr/>
        </p:nvSpPr>
        <p:spPr>
          <a:xfrm>
            <a:off x="4148525" y="802125"/>
            <a:ext cx="48831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KUBEs are not well developed and have a low business sustainability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2" name="Google Shape;212;p20"/>
          <p:cNvCxnSpPr/>
          <p:nvPr/>
        </p:nvCxnSpPr>
        <p:spPr>
          <a:xfrm>
            <a:off x="2242625" y="1150725"/>
            <a:ext cx="19059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0"/>
          <p:cNvSpPr txBox="1"/>
          <p:nvPr/>
        </p:nvSpPr>
        <p:spPr>
          <a:xfrm>
            <a:off x="3153450" y="795600"/>
            <a:ext cx="71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Event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4" name="Google Shape;214;p20"/>
          <p:cNvCxnSpPr/>
          <p:nvPr/>
        </p:nvCxnSpPr>
        <p:spPr>
          <a:xfrm>
            <a:off x="2754775" y="2098825"/>
            <a:ext cx="1300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0"/>
          <p:cNvSpPr txBox="1"/>
          <p:nvPr/>
        </p:nvSpPr>
        <p:spPr>
          <a:xfrm>
            <a:off x="3124675" y="1622425"/>
            <a:ext cx="9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Patterns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6" name="Google Shape;216;p20"/>
          <p:cNvCxnSpPr/>
          <p:nvPr/>
        </p:nvCxnSpPr>
        <p:spPr>
          <a:xfrm>
            <a:off x="2326575" y="3527350"/>
            <a:ext cx="1788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0"/>
          <p:cNvSpPr txBox="1"/>
          <p:nvPr/>
        </p:nvSpPr>
        <p:spPr>
          <a:xfrm>
            <a:off x="3124675" y="3135050"/>
            <a:ext cx="96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Structure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4187375" y="2830250"/>
            <a:ext cx="4844100" cy="1262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 accountability from KUBE members, there are no commitments to sustain the business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There is no collaboration with another important stakeholders such as University, another government division, etc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9" name="Google Shape;219;p20"/>
          <p:cNvCxnSpPr/>
          <p:nvPr/>
        </p:nvCxnSpPr>
        <p:spPr>
          <a:xfrm>
            <a:off x="2227650" y="4672725"/>
            <a:ext cx="2150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20"/>
          <p:cNvSpPr txBox="1"/>
          <p:nvPr/>
        </p:nvSpPr>
        <p:spPr>
          <a:xfrm>
            <a:off x="3108575" y="4314200"/>
            <a:ext cx="15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Mental Model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20"/>
          <p:cNvSpPr txBox="1"/>
          <p:nvPr/>
        </p:nvSpPr>
        <p:spPr>
          <a:xfrm>
            <a:off x="4412725" y="4214625"/>
            <a:ext cx="46188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Low entrepreneurship skills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Low entrepreneurial motivation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Low literacy rate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1"/>
          <p:cNvPicPr preferRelativeResize="0"/>
          <p:nvPr/>
        </p:nvPicPr>
        <p:blipFill rotWithShape="1">
          <a:blip r:embed="rId3">
            <a:alphaModFix/>
          </a:blip>
          <a:srcRect b="2175" l="0" r="7612" t="19864"/>
          <a:stretch/>
        </p:blipFill>
        <p:spPr>
          <a:xfrm>
            <a:off x="-62962" y="0"/>
            <a:ext cx="9269926" cy="528715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1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2CC"/>
                </a:solidFill>
              </a:rPr>
              <a:t>Thank You</a:t>
            </a:r>
            <a:endParaRPr>
              <a:solidFill>
                <a:srgbClr val="FFF2CC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